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4694" autoAdjust="0"/>
  </p:normalViewPr>
  <p:slideViewPr>
    <p:cSldViewPr snapToGrid="0" showGuides="1">
      <p:cViewPr varScale="1">
        <p:scale>
          <a:sx n="94" d="100"/>
          <a:sy n="94" d="100"/>
        </p:scale>
        <p:origin x="172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Now let's focus on the layout options of a pivot table in the Data Visualizer app. The layout area is just above the visualization. The output, in other words the layout, or appearance of the pivot table is defined by where each main dimension is in the layout area. In this example, the data items appear in the column section, the organization units in the rows, and the periods in the filter.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600" dirty="0"/>
              <a:t>You can hover over each of the icons in the layout area to see the selected options for each item. </a:t>
            </a:r>
          </a:p>
          <a:p>
            <a:endParaRPr lang="en-US" sz="1600" dirty="0"/>
          </a:p>
          <a:p>
            <a:r>
              <a:rPr lang="en-US" sz="1600" dirty="0"/>
              <a:t>The layout area makes it easy to move the dimensions to different sections. You can simply drag and drop the dimensions to the column, row, or filter sections and click Update so changes in the layout are reflected in the pivot table. </a:t>
            </a:r>
          </a:p>
          <a:p>
            <a:endParaRPr lang="en-US" sz="1600" dirty="0"/>
          </a:p>
          <a:p>
            <a:r>
              <a:rPr lang="en-US" sz="1600" dirty="0"/>
              <a:t>For example, now we see the data items in the rows and the organization units in the columns. Let's click on the options button to see the extra options available to customize your pivot table. Note that the options available depend on the type of visualization selected. </a:t>
            </a:r>
          </a:p>
          <a:p>
            <a:endParaRPr lang="en-US" sz="1600" dirty="0"/>
          </a:p>
          <a:p>
            <a:r>
              <a:rPr lang="en-US" sz="1600" dirty="0"/>
              <a:t>We can add column and row totals, and subtotals in the Data tab or hide empty columns and rows by ticking the boxes. Let's select row totals and click Update. </a:t>
            </a:r>
          </a:p>
          <a:p>
            <a:endParaRPr lang="en-US" sz="1600" dirty="0"/>
          </a:p>
          <a:p>
            <a:r>
              <a:rPr lang="en-US" sz="1600" dirty="0"/>
              <a:t>Now we can see the totals for each row. By clicking on the File menu, you will be able to create a new visualization, open an existing saved visualization, and save your current visualization. </a:t>
            </a:r>
          </a:p>
          <a:p>
            <a:endParaRPr lang="en-US" sz="1600" dirty="0"/>
          </a:p>
          <a:p>
            <a:r>
              <a:rPr lang="en-US" sz="1600" dirty="0"/>
              <a:t>When saving a visualization, we recommend you follow a naming convention that mentions your three main dimensions. For this example, start with the data items, in this case, EPI-OPV-doses given and coverage, then the organization unit, District. </a:t>
            </a:r>
          </a:p>
          <a:p>
            <a:endParaRPr lang="en-US" sz="1600" dirty="0"/>
          </a:p>
          <a:p>
            <a:r>
              <a:rPr lang="en-US" sz="1600" dirty="0"/>
              <a:t>And finishing with the period, January &amp; February 2021, and click Save. You can also rename and translate the name of the visualization, share this visualization with other DHIS2 users, get a link for the visualization, or delete it. </a:t>
            </a:r>
          </a:p>
          <a:p>
            <a:endParaRPr lang="en-US" sz="1600" dirty="0"/>
          </a:p>
          <a:p>
            <a:r>
              <a:rPr lang="en-US" sz="1600" dirty="0"/>
              <a:t>Lastly, by clicking on the Download menu, you will find different options available to download your pivot table. You can preserve the table layout by using the Excel, CSV, or HTML options, or download the plain data source by selecting JSON, XML, Excel, CSV, or other advanced options. </a:t>
            </a:r>
            <a:br>
              <a:rPr lang="en-US" sz="1600" dirty="0"/>
            </a:br>
            <a:br>
              <a:rPr lang="en-US" sz="1200" dirty="0"/>
            </a:br>
            <a:endParaRPr lang="es-ES" sz="1200" dirty="0"/>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effectLst/>
                <a:sym typeface=""/>
              </a:rPr>
              <a:t>In summary, you can change the pivot table's layout by dragging and dropping the dimensions and updating the output. Options can be added to customize the pivot table. The File menu allows you to save, share, or delete the pivot table. And the Download menu allows you to download the output in different formats to use outside of DHIS2.</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xml"/><Relationship Id="rId7" Type="http://schemas.openxmlformats.org/officeDocument/2006/relationships/image" Target="../media/image11.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5.xml"/><Relationship Id="rId5" Type="http://schemas.openxmlformats.org/officeDocument/2006/relationships/image" Target="../media/image27.sv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Orientation to pivot tables: </a:t>
            </a:r>
          </a:p>
          <a:p>
            <a:r>
              <a:rPr lang="en-US" dirty="0"/>
              <a:t>Layout, file menu, options and downloads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DE14602D-48E6-430F-BD90-2317655C8387}"/>
              </a:ext>
            </a:extLst>
          </p:cNvPr>
          <p:cNvSpPr/>
          <p:nvPr/>
        </p:nvSpPr>
        <p:spPr>
          <a:xfrm>
            <a:off x="2868706" y="1763058"/>
            <a:ext cx="3789671" cy="225929"/>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Arrow: Straight with solid fill">
            <a:extLst>
              <a:ext uri="{FF2B5EF4-FFF2-40B4-BE49-F238E27FC236}">
                <a16:creationId xmlns:a16="http://schemas.microsoft.com/office/drawing/2014/main" id="{B4C8354D-713A-49FD-BFC2-25564A30A3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5561" y="495300"/>
            <a:ext cx="647698" cy="647698"/>
          </a:xfrm>
          <a:prstGeom prst="rect">
            <a:avLst/>
          </a:prstGeom>
        </p:spPr>
      </p:pic>
      <p:pic>
        <p:nvPicPr>
          <p:cNvPr id="8" name="Graphic 7" descr="Arrow: Straight with solid fill">
            <a:extLst>
              <a:ext uri="{FF2B5EF4-FFF2-40B4-BE49-F238E27FC236}">
                <a16:creationId xmlns:a16="http://schemas.microsoft.com/office/drawing/2014/main" id="{65B4057B-E656-4D8A-ACB9-6451167BD5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59300" y="835408"/>
            <a:ext cx="647698" cy="647698"/>
          </a:xfrm>
          <a:prstGeom prst="rect">
            <a:avLst/>
          </a:prstGeom>
        </p:spPr>
      </p:pic>
      <p:sp>
        <p:nvSpPr>
          <p:cNvPr id="9" name="Rectangle: Rounded Corners 8">
            <a:extLst>
              <a:ext uri="{FF2B5EF4-FFF2-40B4-BE49-F238E27FC236}">
                <a16:creationId xmlns:a16="http://schemas.microsoft.com/office/drawing/2014/main" id="{3373F42A-0E4D-44DB-99B5-228C1C53D5E1}"/>
              </a:ext>
            </a:extLst>
          </p:cNvPr>
          <p:cNvSpPr/>
          <p:nvPr/>
        </p:nvSpPr>
        <p:spPr>
          <a:xfrm>
            <a:off x="2073192" y="1971946"/>
            <a:ext cx="795514" cy="2181701"/>
          </a:xfrm>
          <a:prstGeom prst="roundRect">
            <a:avLst>
              <a:gd name="adj" fmla="val 7651"/>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Arrow: Straight with solid fill">
            <a:extLst>
              <a:ext uri="{FF2B5EF4-FFF2-40B4-BE49-F238E27FC236}">
                <a16:creationId xmlns:a16="http://schemas.microsoft.com/office/drawing/2014/main" id="{D8A18590-2344-4AD7-944C-068F064E0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77794" y="511559"/>
            <a:ext cx="647698" cy="647698"/>
          </a:xfrm>
          <a:prstGeom prst="rect">
            <a:avLst/>
          </a:prstGeom>
        </p:spPr>
      </p:pic>
      <p:sp>
        <p:nvSpPr>
          <p:cNvPr id="11" name="Rectangle: Rounded Corners 10">
            <a:extLst>
              <a:ext uri="{FF2B5EF4-FFF2-40B4-BE49-F238E27FC236}">
                <a16:creationId xmlns:a16="http://schemas.microsoft.com/office/drawing/2014/main" id="{DD1EB54E-E04D-4041-848A-3EFD5DD1270C}"/>
              </a:ext>
            </a:extLst>
          </p:cNvPr>
          <p:cNvSpPr/>
          <p:nvPr/>
        </p:nvSpPr>
        <p:spPr>
          <a:xfrm>
            <a:off x="3575902" y="1545835"/>
            <a:ext cx="1631096" cy="215153"/>
          </a:xfrm>
          <a:prstGeom prst="roundRect">
            <a:avLst>
              <a:gd name="adj" fmla="val 7651"/>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F233A2D-2CD8-4B3F-BC67-CF6A8C24F93B}"/>
              </a:ext>
            </a:extLst>
          </p:cNvPr>
          <p:cNvSpPr/>
          <p:nvPr/>
        </p:nvSpPr>
        <p:spPr>
          <a:xfrm>
            <a:off x="2081568" y="670137"/>
            <a:ext cx="7087832" cy="647699"/>
          </a:xfrm>
          <a:prstGeom prst="roundRect">
            <a:avLst>
              <a:gd name="adj" fmla="val 2412"/>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31427"/>
    </mc:Choice>
    <mc:Fallback xmlns="">
      <p:transition spd="slow" advTm="314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right)">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right)">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1" grpId="0" animBg="1"/>
      <p:bldP spid="11" grpId="1" animBg="1"/>
      <p:bldP spid="12" grpId="0" animBg="1"/>
      <p:bldP spid="1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F8485-A7D7-ECFB-6FB7-E7AB19F361D0}"/>
              </a:ext>
            </a:extLst>
          </p:cNvPr>
          <p:cNvSpPr txBox="1"/>
          <p:nvPr/>
        </p:nvSpPr>
        <p:spPr>
          <a:xfrm>
            <a:off x="4599296" y="3684896"/>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spd="slow" p14:dur="2000" advTm="140000"/>
    </mc:Choice>
    <mc:Fallback xmlns="">
      <p:transition spd="slow" advTm="14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pic>
        <p:nvPicPr>
          <p:cNvPr id="23" name="Graphic 22">
            <a:extLst>
              <a:ext uri="{FF2B5EF4-FFF2-40B4-BE49-F238E27FC236}">
                <a16:creationId xmlns:a16="http://schemas.microsoft.com/office/drawing/2014/main" id="{E6951826-A5EE-4D79-B888-73C2AAFBD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28186" y="1554905"/>
            <a:ext cx="1986097" cy="1986097"/>
          </a:xfrm>
          <a:prstGeom prst="rect">
            <a:avLst/>
          </a:prstGeom>
        </p:spPr>
      </p:pic>
      <p:sp>
        <p:nvSpPr>
          <p:cNvPr id="24" name="Rectangle: Rounded Corners 23">
            <a:extLst>
              <a:ext uri="{FF2B5EF4-FFF2-40B4-BE49-F238E27FC236}">
                <a16:creationId xmlns:a16="http://schemas.microsoft.com/office/drawing/2014/main" id="{BCCC4C19-8196-443B-BFD3-6E0BC707082C}"/>
              </a:ext>
            </a:extLst>
          </p:cNvPr>
          <p:cNvSpPr/>
          <p:nvPr/>
        </p:nvSpPr>
        <p:spPr>
          <a:xfrm>
            <a:off x="2671215" y="1348263"/>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tables</a:t>
            </a:r>
          </a:p>
        </p:txBody>
      </p:sp>
      <p:sp>
        <p:nvSpPr>
          <p:cNvPr id="25" name="TextBox 24">
            <a:extLst>
              <a:ext uri="{FF2B5EF4-FFF2-40B4-BE49-F238E27FC236}">
                <a16:creationId xmlns:a16="http://schemas.microsoft.com/office/drawing/2014/main" id="{A8D183E5-C0C2-456A-9A76-744581513C04}"/>
              </a:ext>
            </a:extLst>
          </p:cNvPr>
          <p:cNvSpPr txBox="1"/>
          <p:nvPr/>
        </p:nvSpPr>
        <p:spPr>
          <a:xfrm>
            <a:off x="1550971" y="3331001"/>
            <a:ext cx="4709369"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Change the pivot table layout:</a:t>
            </a:r>
          </a:p>
          <a:p>
            <a:pPr marL="800100" lvl="1" indent="-342900">
              <a:buClr>
                <a:srgbClr val="008CCF"/>
              </a:buClr>
              <a:buFont typeface="Rubik" pitchFamily="2" charset="-79"/>
              <a:buChar char="•"/>
            </a:pPr>
            <a:r>
              <a:rPr lang="en-US" sz="2400" dirty="0"/>
              <a:t>Drag and drop</a:t>
            </a:r>
          </a:p>
        </p:txBody>
      </p:sp>
      <p:sp>
        <p:nvSpPr>
          <p:cNvPr id="26" name="TextBox 25">
            <a:extLst>
              <a:ext uri="{FF2B5EF4-FFF2-40B4-BE49-F238E27FC236}">
                <a16:creationId xmlns:a16="http://schemas.microsoft.com/office/drawing/2014/main" id="{DEA617E4-FB45-475C-8B4C-0AB127BAD8B3}"/>
              </a:ext>
            </a:extLst>
          </p:cNvPr>
          <p:cNvSpPr txBox="1"/>
          <p:nvPr/>
        </p:nvSpPr>
        <p:spPr>
          <a:xfrm>
            <a:off x="5911063" y="1896238"/>
            <a:ext cx="4709369" cy="1569660"/>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File menu:</a:t>
            </a:r>
          </a:p>
          <a:p>
            <a:pPr marL="800100" lvl="1" indent="-342900">
              <a:buClr>
                <a:srgbClr val="008CCF"/>
              </a:buClr>
              <a:buFont typeface="Rubik" pitchFamily="2" charset="-79"/>
              <a:buChar char="•"/>
            </a:pPr>
            <a:r>
              <a:rPr lang="en-US" sz="2400" dirty="0"/>
              <a:t>Save </a:t>
            </a:r>
          </a:p>
          <a:p>
            <a:pPr marL="800100" lvl="1" indent="-342900">
              <a:buClr>
                <a:srgbClr val="008CCF"/>
              </a:buClr>
              <a:buFont typeface="Rubik" pitchFamily="2" charset="-79"/>
              <a:buChar char="•"/>
            </a:pPr>
            <a:r>
              <a:rPr lang="en-US" sz="2400" dirty="0"/>
              <a:t>Share </a:t>
            </a:r>
          </a:p>
          <a:p>
            <a:pPr marL="800100" lvl="1" indent="-342900">
              <a:buClr>
                <a:srgbClr val="008CCF"/>
              </a:buClr>
              <a:buFont typeface="Rubik" pitchFamily="2" charset="-79"/>
              <a:buChar char="•"/>
            </a:pPr>
            <a:r>
              <a:rPr lang="en-US" sz="2400" dirty="0"/>
              <a:t>Delete </a:t>
            </a:r>
          </a:p>
        </p:txBody>
      </p:sp>
      <p:sp>
        <p:nvSpPr>
          <p:cNvPr id="27" name="TextBox 26">
            <a:extLst>
              <a:ext uri="{FF2B5EF4-FFF2-40B4-BE49-F238E27FC236}">
                <a16:creationId xmlns:a16="http://schemas.microsoft.com/office/drawing/2014/main" id="{53D204EF-812B-4247-A907-94D9E53D0E6A}"/>
              </a:ext>
            </a:extLst>
          </p:cNvPr>
          <p:cNvSpPr txBox="1"/>
          <p:nvPr/>
        </p:nvSpPr>
        <p:spPr>
          <a:xfrm>
            <a:off x="5911063" y="3600795"/>
            <a:ext cx="4801360" cy="2677656"/>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Download menu:</a:t>
            </a:r>
          </a:p>
          <a:p>
            <a:pPr marL="800100" lvl="1" indent="-342900">
              <a:buClr>
                <a:srgbClr val="008CCF"/>
              </a:buClr>
              <a:buFont typeface="Rubik" pitchFamily="2" charset="-79"/>
              <a:buChar char="•"/>
            </a:pPr>
            <a:r>
              <a:rPr lang="en-US" sz="2400" dirty="0"/>
              <a:t>Excel</a:t>
            </a:r>
          </a:p>
          <a:p>
            <a:pPr marL="800100" lvl="1" indent="-342900">
              <a:buClr>
                <a:srgbClr val="008CCF"/>
              </a:buClr>
              <a:buFont typeface="Rubik" pitchFamily="2" charset="-79"/>
              <a:buChar char="•"/>
            </a:pPr>
            <a:r>
              <a:rPr lang="en-US" sz="2400" dirty="0"/>
              <a:t>CSV</a:t>
            </a:r>
          </a:p>
          <a:p>
            <a:pPr marL="800100" lvl="1" indent="-342900">
              <a:buClr>
                <a:srgbClr val="008CCF"/>
              </a:buClr>
              <a:buFont typeface="Rubik" pitchFamily="2" charset="-79"/>
              <a:buChar char="•"/>
            </a:pPr>
            <a:r>
              <a:rPr lang="en-US" sz="2400" dirty="0"/>
              <a:t>HTML</a:t>
            </a:r>
          </a:p>
          <a:p>
            <a:pPr marL="800100" lvl="1" indent="-342900">
              <a:buClr>
                <a:srgbClr val="008CCF"/>
              </a:buClr>
              <a:buFont typeface="Rubik" pitchFamily="2" charset="-79"/>
              <a:buChar char="•"/>
            </a:pPr>
            <a:r>
              <a:rPr lang="en-US" sz="2400" dirty="0"/>
              <a:t>JSON</a:t>
            </a:r>
          </a:p>
          <a:p>
            <a:pPr marL="800100" lvl="1" indent="-342900">
              <a:buClr>
                <a:srgbClr val="008CCF"/>
              </a:buClr>
              <a:buFont typeface="Rubik" pitchFamily="2" charset="-79"/>
              <a:buChar char="•"/>
            </a:pPr>
            <a:r>
              <a:rPr lang="en-US" sz="2400" dirty="0"/>
              <a:t>XML</a:t>
            </a:r>
          </a:p>
          <a:p>
            <a:pPr marL="800100" lvl="1" indent="-342900">
              <a:buClr>
                <a:srgbClr val="008CCF"/>
              </a:buClr>
              <a:buFont typeface="Rubik" pitchFamily="2" charset="-79"/>
              <a:buChar char="•"/>
            </a:pPr>
            <a:endParaRPr lang="en-US" sz="2400" dirty="0"/>
          </a:p>
        </p:txBody>
      </p:sp>
      <p:sp>
        <p:nvSpPr>
          <p:cNvPr id="8" name="TextBox 7">
            <a:extLst>
              <a:ext uri="{FF2B5EF4-FFF2-40B4-BE49-F238E27FC236}">
                <a16:creationId xmlns:a16="http://schemas.microsoft.com/office/drawing/2014/main" id="{6097A4EB-6429-4D6C-B1C1-DA95936B8FE5}"/>
              </a:ext>
            </a:extLst>
          </p:cNvPr>
          <p:cNvSpPr txBox="1"/>
          <p:nvPr/>
        </p:nvSpPr>
        <p:spPr>
          <a:xfrm>
            <a:off x="1550971" y="4678740"/>
            <a:ext cx="4096975"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Options: customize the pivot table</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24344"/>
    </mc:Choice>
    <mc:Fallback xmlns="">
      <p:transition spd="slow" advTm="24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500"/>
                                        <p:tgtEl>
                                          <p:spTgt spid="2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xEl>
                                              <p:pRg st="1" end="1"/>
                                            </p:txEl>
                                          </p:spTgt>
                                        </p:tgtEl>
                                        <p:attrNameLst>
                                          <p:attrName>style.visibility</p:attrName>
                                        </p:attrNameLst>
                                      </p:cBhvr>
                                      <p:to>
                                        <p:strVal val="visible"/>
                                      </p:to>
                                    </p:set>
                                    <p:animEffect transition="in" filter="fade">
                                      <p:cBhvr>
                                        <p:cTn id="20" dur="500"/>
                                        <p:tgtEl>
                                          <p:spTgt spid="2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xEl>
                                              <p:pRg st="1" end="1"/>
                                            </p:txEl>
                                          </p:spTgt>
                                        </p:tgtEl>
                                        <p:attrNameLst>
                                          <p:attrName>style.visibility</p:attrName>
                                        </p:attrNameLst>
                                      </p:cBhvr>
                                      <p:to>
                                        <p:strVal val="visible"/>
                                      </p:to>
                                    </p:set>
                                    <p:animEffect transition="in" filter="fade">
                                      <p:cBhvr>
                                        <p:cTn id="35" dur="500"/>
                                        <p:tgtEl>
                                          <p:spTgt spid="26">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xEl>
                                              <p:pRg st="2" end="2"/>
                                            </p:txEl>
                                          </p:spTgt>
                                        </p:tgtEl>
                                        <p:attrNameLst>
                                          <p:attrName>style.visibility</p:attrName>
                                        </p:attrNameLst>
                                      </p:cBhvr>
                                      <p:to>
                                        <p:strVal val="visible"/>
                                      </p:to>
                                    </p:set>
                                    <p:animEffect transition="in" filter="fade">
                                      <p:cBhvr>
                                        <p:cTn id="40" dur="500"/>
                                        <p:tgtEl>
                                          <p:spTgt spid="26">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6">
                                            <p:txEl>
                                              <p:pRg st="3" end="3"/>
                                            </p:txEl>
                                          </p:spTgt>
                                        </p:tgtEl>
                                        <p:attrNameLst>
                                          <p:attrName>style.visibility</p:attrName>
                                        </p:attrNameLst>
                                      </p:cBhvr>
                                      <p:to>
                                        <p:strVal val="visible"/>
                                      </p:to>
                                    </p:set>
                                    <p:animEffect transition="in" filter="fade">
                                      <p:cBhvr>
                                        <p:cTn id="45" dur="500"/>
                                        <p:tgtEl>
                                          <p:spTgt spid="26">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xEl>
                                              <p:pRg st="1" end="1"/>
                                            </p:txEl>
                                          </p:spTgt>
                                        </p:tgtEl>
                                        <p:attrNameLst>
                                          <p:attrName>style.visibility</p:attrName>
                                        </p:attrNameLst>
                                      </p:cBhvr>
                                      <p:to>
                                        <p:strVal val="visible"/>
                                      </p:to>
                                    </p:set>
                                    <p:animEffect transition="in" filter="fade">
                                      <p:cBhvr>
                                        <p:cTn id="55" dur="500"/>
                                        <p:tgtEl>
                                          <p:spTgt spid="27">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7">
                                            <p:txEl>
                                              <p:pRg st="2" end="2"/>
                                            </p:txEl>
                                          </p:spTgt>
                                        </p:tgtEl>
                                        <p:attrNameLst>
                                          <p:attrName>style.visibility</p:attrName>
                                        </p:attrNameLst>
                                      </p:cBhvr>
                                      <p:to>
                                        <p:strVal val="visible"/>
                                      </p:to>
                                    </p:set>
                                    <p:animEffect transition="in" filter="fade">
                                      <p:cBhvr>
                                        <p:cTn id="58" dur="500"/>
                                        <p:tgtEl>
                                          <p:spTgt spid="27">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xEl>
                                              <p:pRg st="3" end="3"/>
                                            </p:txEl>
                                          </p:spTgt>
                                        </p:tgtEl>
                                        <p:attrNameLst>
                                          <p:attrName>style.visibility</p:attrName>
                                        </p:attrNameLst>
                                      </p:cBhvr>
                                      <p:to>
                                        <p:strVal val="visible"/>
                                      </p:to>
                                    </p:set>
                                    <p:animEffect transition="in" filter="fade">
                                      <p:cBhvr>
                                        <p:cTn id="61" dur="500"/>
                                        <p:tgtEl>
                                          <p:spTgt spid="27">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xEl>
                                              <p:pRg st="4" end="4"/>
                                            </p:txEl>
                                          </p:spTgt>
                                        </p:tgtEl>
                                        <p:attrNameLst>
                                          <p:attrName>style.visibility</p:attrName>
                                        </p:attrNameLst>
                                      </p:cBhvr>
                                      <p:to>
                                        <p:strVal val="visible"/>
                                      </p:to>
                                    </p:set>
                                    <p:animEffect transition="in" filter="fade">
                                      <p:cBhvr>
                                        <p:cTn id="64" dur="500"/>
                                        <p:tgtEl>
                                          <p:spTgt spid="27">
                                            <p:txEl>
                                              <p:pRg st="4" end="4"/>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xEl>
                                              <p:pRg st="5" end="5"/>
                                            </p:txEl>
                                          </p:spTgt>
                                        </p:tgtEl>
                                        <p:attrNameLst>
                                          <p:attrName>style.visibility</p:attrName>
                                        </p:attrNameLst>
                                      </p:cBhvr>
                                      <p:to>
                                        <p:strVal val="visible"/>
                                      </p:to>
                                    </p:set>
                                    <p:animEffect transition="in" filter="fade">
                                      <p:cBhvr>
                                        <p:cTn id="67" dur="500"/>
                                        <p:tgtEl>
                                          <p:spTgt spid="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uiExpand="1" build="p"/>
      <p:bldP spid="26" grpId="0" uiExpand="1" build="p"/>
      <p:bldP spid="27" grpId="0" uiExpand="1" build="p"/>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8E50B8C-A504-4127-A52A-518E604BCBFE}"/>
  <p:tag name="ISPRING_OUTPUT_FOLDER" val="[[&quot;\uFFFD\u007F\uFFFD\uFFFD{6BE92DC9-446C-4AE2-8C04-F8B8C6EF443B}&quot;,&quot;C:\\Users\\alita\\Documents\\0. Clientes LOCAL\\DHIS2\\Fundamentals\\2.0\\Data Analysis\\Production&quot;]]"/>
  <p:tag name="ISPRING_SCREEN_RECS_UPDATED" val="C:\Users\alita\Documents\0. Clientes LOCAL\DHIS2\Fundamentals\2.0\Data Analysis\Production\2. Pivot tables\2.1.2 PART 2 Orientation to Pivot Tables_2\"/>
  <p:tag name="ISPRING_RESOURCE_FOLDER" val="C:\Users\alita\Documents\0. Clientes LOCAL\DHIS2\Fundamentals\2.0\Data Analysis\Production\2. Pivot tables\2.1.2 PART 2 Orientation to Pivot Tables_2\"/>
  <p:tag name="ISPRING_RESOURCE_FOLDER_STATIC" val="C:\Users\alita\Documents\0. Clientes LOCAL\DHIS2\Fundamentals\2.0\Data Analysis\Production\2. Pivot tables\2.1.2 PART 2 Orientation to Pivot Tables_2\"/>
  <p:tag name="ISPRING_PRESENTATION_PATH" val="C:\Users\alita\Documents\0. Clientes LOCAL\DHIS2\Fundamentals\2.0\Data Analysis\Production\2. Pivot tables\2.1.2 PART 2 Orientation to Pivot Tables.pptx"/>
  <p:tag name="FLASHSPRING_ZOOM_TAG" val="65"/>
  <p:tag name="ISPRING_PRESENTATION_INFO_2" val="&lt;?xml version=&quot;1.0&quot; encoding=&quot;UTF-8&quot; standalone=&quot;no&quot; ?&gt;&#10;&lt;presentation2&gt;&#10;&#10;  &lt;slides&gt;&#10;    &lt;slide id=&quot;{6202CDFC-6F14-4E1B-BBF9-2EA33D75E9FA}&quot; pptId=&quot;299&quot;/&gt;&#10;    &lt;slide id=&quot;{08BF9216-9C5E-4D34-8CBE-49D840687B0D}&quot; pptId=&quot;275&quot;/&gt;&#10;    &lt;slide id=&quot;{8ED998BD-F15C-44EF-BCA0-437CE5AF1E98}&quot; pptId=&quot;307&quot;/&gt;&#10;    &lt;slide id=&quot;{FA0112AE-4AA4-4916-921E-24AB6DAF026C}&quot; pptId=&quot;302&quot;/&gt;&#10;    &lt;slide id=&quot;{387EFE9F-E45F-43BC-9A6E-9F3E963D85FA}&quot; pptId=&quot;272&quot;/&gt;&#10;  &lt;/slides&gt;&#10;&#10;  &lt;narration&gt;&#10;    &lt;audioTracks&gt;&#10;      &lt;audioTrack muted=&quot;false&quot; name=&quot;intro&quot; resource=&quot;3fe8f4f6&quot; slideId=&quot;{6202CDFC-6F14-4E1B-BBF9-2EA33D75E9FA}&quot; startTime=&quot;0&quot; stepIndex=&quot;0&quot; volume=&quot;1&quot;&gt;&#10;        &lt;audio channels=&quot;2&quot; format=&quot;fltp&quot; sampleRate=&quot;44100&quot;/&gt;&#10;      &lt;/audioTrack&gt;&#10;      &lt;audioTrack muted=&quot;false&quot; name=&quot;Text-to-speech clip — Audio  1&quot; resource=&quot;e440bd1e&quot; slideId=&quot;{08BF9216-9C5E-4D34-8CBE-49D840687B0D}&quot; startTime=&quot;0&quot; stepIndex=&quot;0&quot; volume=&quot;1&quot;&gt;&#10;        &lt;audio channels=&quot;2&quot; format=&quot;s16&quot; sampleRate=&quot;44100&quot;/&gt;&#10;      &lt;/audioTrack&gt;&#10;      &lt;audioTrack muted=&quot;false&quot; name=&quot;outro&quot; resource=&quot;8ae4d1e4&quot; slideId=&quot;{387EFE9F-E45F-43BC-9A6E-9F3E963D85FA}&quot; startTime=&quot;0&quot; stepIndex=&quot;0&quot; volume=&quot;1&quot;&gt;&#10;        &lt;audio channels=&quot;2&quot; format=&quot;fltp&quot; sampleRate=&quot;44100&quot;/&gt;&#10;      &lt;/audioTrack&gt;&#10;      &lt;audioTrack muted=&quot;false&quot; name=&quot;Marker 02&quot; resource=&quot;b243a744&quot; slideId=&quot;{FA0112AE-4AA4-4916-921E-24AB6DAF026C}&quot; startTime=&quot;0&quot; stepIndex=&quot;0&quot; volume=&quot;1&quot;&gt;&#10;        &lt;audio channels=&quot;2&quot; format=&quot;s16&quot; sampleRate=&quot;44100&quot;/&gt;&#10;      &lt;/audioTrack&gt;&#10;    &lt;/audioTracks&gt;&#10;    &lt;videoTracks/&gt;&#10;  &lt;/narration&gt;&#10;&#10;&lt;/presentation2&gt;&#10;"/>
  <p:tag name="ISPRING_ULTRA_SCORM_COURCE_TITLE" val="2.1.2 Pivot tables - Layout - File - Download"/>
  <p:tag name="ISPRING_PRESENTATION_TITLE" val="2.1.2 Pivot tables - Layout - File - Download"/>
  <p:tag name="ISPRING_PLAYERS_CUSTOMIZATION_2" val="UEsDBBQAAgAIACCp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CCp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CCp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gq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CCp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gqWhUjnP2+moAAADlAAAAHAAAAG5vbmUvaHRtbF9za2luX3NldHRpbmdzLmpzb26r5lIAAqUcJQUrhWowG8xPKi0pyc/TS87PK0nNK9HLyy/KTQSrUVJ2AwMlHZyK88tSiwgoTUtMTkUx1NTIwskFp0qEiSZO5i7OlsjqChLTU/WSEpOz04vyS/NSIMqcXV0MXYyVwKpquWoBUEsDBBQAAgAIACCp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RU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FT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V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FT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RU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kVN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JFTeVSUE7MiaQAAAG4AAAAcAAAAdW5pdmVyc2FsL2xvY2FsX3NldHRpbmdzLnhtbA3MMQ6DMAxA0Z1TWN4p7daBwMZWltIDWMRFkRwbkYDg9mT7w9Nv+zMKHLylYOrw9XgisM7mgy4Of9NQvxFSJvUkpuxQDaHvqlZsJvlyzgUmWIUu3iaOJTKPFIscdhGo4VNe/8Aem666AVBLAwQUAAIACACSU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JJTeVQ6nedwSwAAAGsAAAAbAAAAdW5pdmVyc2FsL3VuaXZlcnNhbC5wbmcueG1ss7GvyM1RKEstKs7Mz7NVMtQzULK34+WyKShKLctMLVeoAIoBBSFASaESyDVCcMszU0oygEIGFhYIwYzUzPSMElslC0MzuKA+0EwAUEsDBBQAAgAIACKp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Iql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iqW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CKp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Iql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Iql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CKpaFS8fTX3SgAAAEkAAAAfAAAAdmlkZW9sZWN0dXJlL2xvY2FsX3NldHRpbmdzLnhtbLOxr8jNUShLLSrOzM+zVTLUM1BSSM1Lzk/JzEu3VQoNcdO1UFIoLknMS0nMyc9LtVXKy1dSsLfjssnJT07MCU4tKQEqLNa34wIAUEsBAgAAFAACAAgAIKloVDIbuiL5AwAA4A4AABgAAAAAAAAAAQAAAAAAAAAAAG5vbmUvY29tbW9uX21lc3NhZ2VzLmxuZ1BLAQIAABQAAgAIACCpaFQVHmAbowAAAH8BAAApAAAAAAAAAAEAAAAAAC8EAABub25lL3BsYXliYWNrX2FuZF9uYXZpZ2F0aW9uX3NldHRpbmdzLnhtbFBLAQIAABQAAgAIACCpaFQfVIpqMAMAAMcOAAAiAAAAAAAAAAEAAAAAABkFAABub25lL2ZsYXNoX3B1Ymxpc2hpbmdfc2V0dGluZ3MueG1sUEsBAgAAFAACAAgAIKloVHFXlJ0VAQAA0QIAABwAAAAAAAAAAQAAAAAAiQgAAG5vbmUvZmxhc2hfc2tpbl9zZXR0aW5ncy54bWxQSwECAAAUAAIACAAgqWhU15twlisDAABvDgAAIQAAAAAAAAABAAAAAADYCQAAbm9uZS9odG1sX3B1Ymxpc2hpbmdfc2V0dGluZ3MueG1sUEsBAgAAFAACAAgAIKloVI5z9vpqAAAA5QAAABwAAAAAAAAAAQAAAAAAQg0AAG5vbmUvaHRtbF9za2luX3NldHRpbmdzLmpzb25QSwECAAAUAAIACAAgqWhUvH0190oAAABJAAAAFwAAAAAAAAABAAAAAADmDQAAbm9uZS9sb2NhbF9zZXR0aW5ncy54bWxQSwECAAAUAAIACABqdWNU7gPNTEkDAADjCQAAFAAAAAAAAAABAAAAAABlDgAAdW5pdmVyc2FsL3BsYXllci54bWxQSwECAAAUAAIACACRU3lUBqKuqXIGAAAmGQAAHQAAAAAAAAABAAAAAADgEQAAdW5pdmVyc2FsL2NvbW1vbl9tZXNzYWdlcy5sbmdQSwECAAAUAAIACACRU3lUFR5gG6MAAAB/AQAALgAAAAAAAAABAAAAAACNGAAAdW5pdmVyc2FsL3BsYXliYWNrX2FuZF9uYXZpZ2F0aW9uX3NldHRpbmdzLnhtbFBLAQIAABQAAgAIAJFTeVRZgY6BUQQAANwVAAAnAAAAAAAAAAEAAAAAAHwZAAB1bml2ZXJzYWwvZmxhc2hfcHVibGlzaGluZ19zZXR0aW5ncy54bWxQSwECAAAUAAIACACRU3lUrzuViogDAADhDAAAIQAAAAAAAAABAAAAAAASHgAAdW5pdmVyc2FsL2ZsYXNoX3NraW5fc2V0dGluZ3MueG1sUEsBAgAAFAACAAgAkVN5VJFKGs9MBAAAZhUAACYAAAAAAAAAAQAAAAAA2SEAAHVuaXZlcnNhbC9odG1sX3B1Ymxpc2hpbmdfc2V0dGluZ3MueG1sUEsBAgAAFAACAAgAkVN5VPantXTDAQAAjAYAACEAAAAAAAAAAQAAAAAAaSYAAHVuaXZlcnNhbC9odG1sX3NraW5fc2V0dGluZ3MuanNvblBLAQIAABQAAgAIAJFTeVSUE7MiaQAAAG4AAAAcAAAAAAAAAAEAAAAAAGsoAAB1bml2ZXJzYWwvbG9jYWxfc2V0dGluZ3MueG1sUEsBAgAAFAACAAgAklN5VDTUue2PEwAA2jkAABcAAAAAAAAAAAAAAAAADikAAHVuaXZlcnNhbC91bml2ZXJzYWwucG5nUEsBAgAAFAACAAgAklN5VDqd53BLAAAAawAAABsAAAAAAAAAAQAAAAAA0jwAAHVuaXZlcnNhbC91bml2ZXJzYWwucG5nLnhtbFBLAQIAABQAAgAIACKpaFT2sQ5CowUAAKUVAAAgAAAAAAAAAAEAAAAAAFY9AAB2aWRlb2xlY3R1cmUvY29tbW9uX21lc3NhZ2VzLmxuZ1BLAQIAABQAAgAIACKpaFQVHmAbowAAAH8BAAAxAAAAAAAAAAEAAAAAADdDAAB2aWRlb2xlY3R1cmUvcGxheWJhY2tfYW5kX25hdmlnYXRpb25fc2V0dGluZ3MueG1sUEsBAgAAFAACAAgAIqloVKeK7jYMBQAA5RkAACoAAAAAAAAAAQAAAAAAKUQAAHZpZGVvbGVjdHVyZS9mbGFzaF9wdWJsaXNoaW5nX3NldHRpbmdzLnhtbFBLAQIAABQAAgAIACKpaFSPdlX+bwIAAIcIAAAkAAAAAAAAAAEAAAAAAH1JAAB2aWRlb2xlY3R1cmUvZmxhc2hfc2tpbl9zZXR0aW5ncy54bWxQSwECAAAUAAIACAAiqWhUfJ+ECgIFAABdGQAAKQAAAAAAAAABAAAAAAAuTAAAdmlkZW9sZWN0dXJlL2h0bWxfcHVibGlzaGluZ19zZXR0aW5ncy54bWxQSwECAAAUAAIACAAiqWhUk2hAfocBAADZBAAAJAAAAAAAAAABAAAAAAB3UQAAdmlkZW9sZWN0dXJlL2h0bWxfc2tpbl9zZXR0aW5ncy5qc29uUEsBAgAAFAACAAgAIql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3 Pivot Tables - Layout, file menu, options, downloads&quot;,&quot;onlineDestinationFolderId&quot;:&quot;3bd3a3d6-43b8-11ec-a7ed-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6202CDFC-6F14-4E1B-BBF9-2EA33D75E9F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8BF9216-9C5E-4D34-8CBE-49D840687B0D}"/>
  <p:tag name="GENSWF_ADVANCE_TIME" val="31.427"/>
  <p:tag name="TIMING" val="|2.357|8.145|11.776|2.611|1.843|0.953|1.191|1.48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8943DAC-A291-4E40-AA8F-D9795286136E}:307"/>
  <p:tag name="GENSWF_ADVANCE_TIME" val="140.000"/>
  <p:tag name="ISPRING_SLIDE_ID_2" val="{8ED998BD-F15C-44EF-BCA0-437CE5AF1E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FA0112AE-4AA4-4916-921E-24AB6DAF026C}"/>
  <p:tag name="GENSWF_ADVANCE_TIME" val="24.344"/>
  <p:tag name="TIMING" val="|0.979|1.019|1.797|5.42|2.483|1.333|0.933|0.734|1.998|1.70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87EFE9F-E45F-43BC-9A6E-9F3E963D85FA}"/>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6322</TotalTime>
  <Words>540</Words>
  <Application>Microsoft Macintosh PowerPoint</Application>
  <PresentationFormat>Widescreen</PresentationFormat>
  <Paragraphs>36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Layout - File - Download</dc:title>
  <dc:subject>elearning</dc:subject>
  <dc:creator>Alejandra Avila</dc:creator>
  <cp:lastModifiedBy>Simona Sekerova</cp:lastModifiedBy>
  <cp:revision>381</cp:revision>
  <cp:lastPrinted>2021-06-09T13:32:46Z</cp:lastPrinted>
  <dcterms:created xsi:type="dcterms:W3CDTF">2021-02-03T12:41:27Z</dcterms:created>
  <dcterms:modified xsi:type="dcterms:W3CDTF">2023-09-19T05:56:44Z</dcterms:modified>
</cp:coreProperties>
</file>